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6">
          <p15:clr>
            <a:srgbClr val="A4A3A4"/>
          </p15:clr>
        </p15:guide>
        <p15:guide id="2" pos="2880">
          <p15:clr>
            <a:srgbClr val="A4A3A4"/>
          </p15:clr>
        </p15:guide>
        <p15:guide id="3" pos="3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EA6D26-D1CD-4DBB-BAB1-DFEE4D5BD1D3}">
  <a:tblStyle styleId="{4AEA6D26-D1CD-4DBB-BAB1-DFEE4D5BD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6" orient="horz"/>
        <p:guide pos="2880"/>
        <p:guide pos="3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bold.fntdata"/><Relationship Id="rId12" Type="http://schemas.openxmlformats.org/officeDocument/2006/relationships/slide" Target="slides/slide6.xml"/><Relationship Id="rId56" Type="http://schemas.openxmlformats.org/officeDocument/2006/relationships/font" Target="fonts/Raleway-regular.fntdata"/><Relationship Id="rId15" Type="http://schemas.openxmlformats.org/officeDocument/2006/relationships/slide" Target="slides/slide9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58" Type="http://schemas.openxmlformats.org/officeDocument/2006/relationships/font" Target="fonts/Raleway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e52573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e52573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e207697a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e207697a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d9ef6a0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d9ef6a0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e52573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e52573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de207697a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de207697a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d9ef6a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d9ef6a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e207697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e207697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e207697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e207697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e207697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e207697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e207697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e207697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e20769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e20769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e207697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e207697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e20769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e20769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e207697a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e207697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d9ef6a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d9ef6a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e207697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e207697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e207697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e207697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d9ef6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dd9ef6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d9ef6a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d9ef6a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d9ef6a0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d9ef6a0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de207697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de207697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d9ef6a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d9ef6a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de207697a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de207697a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e207697a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e207697a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e207697a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de207697a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de207697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de207697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e207697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e207697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de207697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de207697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de207697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de207697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de207697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de207697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daf729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daf729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e52573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e52573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e207697a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e207697a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daf729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ddaf729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ddaf729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ddaf729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ddaf729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ddaf729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de207697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de207697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e207697a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e207697a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de207697a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de207697a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de25020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de25020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de207697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de207697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de207697a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de207697a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e52573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de52573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e207697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e207697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d9ef6a0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d9ef6a0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e207697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e207697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e52573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e52573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e52573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e52573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hyperlink" Target="https://www.econstor.eu/bitstream/10419/161439/1/852480318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PA2 Presentation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9450" y="2022300"/>
            <a:ext cx="76881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Done by: </a:t>
            </a:r>
            <a:r>
              <a:rPr lang="en">
                <a:highlight>
                  <a:srgbClr val="FFFFFF"/>
                </a:highlight>
              </a:rPr>
              <a:t>Naufal, Ashraf, Javier, AJ, Zul, E Lynn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DFI/FT/3A/04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0" y="922500"/>
            <a:ext cx="5877650" cy="36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727800" y="348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Resale Prices of Flats more than $900k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6132125" y="957925"/>
            <a:ext cx="25371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$900,000 rather than $1,000,000 as benchmark because: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Sellers would like to set their prices at least $1m but are often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negotiated down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it were set to $1m there wouldn’t be enough data points to form a effective insight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Therefore, setting it at $900,000 is a more realistic benchmark.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50" y="922500"/>
            <a:ext cx="5877650" cy="36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727800" y="348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Resale Prices of Flats more than $900k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6132125" y="957925"/>
            <a:ext cx="25371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Sharp increase in transaction from 2015 onwards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Rooms are starting to set their prices above $900,000.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Furthermore,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most of the transaction were due to 5 Room flats which makes up about 70% in the year 2017 &amp;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is predicted that it will continue to increase in 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foreseeable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future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5" y="304150"/>
            <a:ext cx="5610150" cy="40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6116500" y="743425"/>
            <a:ext cx="29478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graph shows the timeline of HDB flats that were sold per flat type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Between 2012 and 2013, there is a significant drop in transaction volume across all flat types.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Afterwards, we can see a gradual increase in transaction volume from 2014 onwards.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While 5 Room flats, Executive and Multi-Generation flat types are able to command higher prices, their individual volume is still lower that 4 Room HDB flats.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25" y="1553400"/>
            <a:ext cx="4973699" cy="2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727800" y="5031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HDB count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5761025" y="1406700"/>
            <a:ext cx="32019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While the number of flats that are selling at high prices has indeed increased, this might not be as alarming.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table below shows 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he percentage of flats sold that have exceeded the $9m from 2012 to 2017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Still below one percent which is 0.80% of all flats in that period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Therefore, $1m HDB flats are considered an exception and not the norm for the foreseeable future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00FF"/>
                </a:highlight>
              </a:rPr>
              <a:t>Headline #3</a:t>
            </a:r>
            <a:endParaRPr>
              <a:solidFill>
                <a:srgbClr val="FFFFFF"/>
              </a:solidFill>
              <a:highlight>
                <a:srgbClr val="FF00FF"/>
              </a:highlight>
            </a:endParaRPr>
          </a:p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00FF"/>
                </a:highlight>
              </a:rPr>
              <a:t>Here's what to expect for the upcoming resale prices (by flat types)</a:t>
            </a:r>
            <a:endParaRPr>
              <a:solidFill>
                <a:srgbClr val="FFFFFF"/>
              </a:solidFill>
              <a:highlight>
                <a:srgbClr val="FF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727950" y="381750"/>
            <a:ext cx="76881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620700" y="1760500"/>
            <a:ext cx="79026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many houses are getting smaller, GlobNex has provided users to understand and expect ranges of the "Average Price per Square Meter" for each flat types to </a:t>
            </a:r>
            <a:r>
              <a:rPr b="1" lang="en"/>
              <a:t>help families estimate the prices they are paying</a:t>
            </a:r>
            <a:r>
              <a:rPr lang="en"/>
              <a:t>,</a:t>
            </a:r>
            <a:r>
              <a:rPr lang="en"/>
              <a:t> allowing them to be able to recognise if the prices has been unreasonably priced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Prediction Model, GlobNex aim to predict future Price per Square Meter for different Flat Types in the next 10 months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Shiny package, we have collated plot graphs to allow Users to visualize the Average Price per Square 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258200" y="4199625"/>
            <a:ext cx="7115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HDB Resale Prices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5" y="555950"/>
            <a:ext cx="8351126" cy="35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Filtering of data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88" y="2110523"/>
            <a:ext cx="7398074" cy="15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ctrTitle"/>
          </p:nvPr>
        </p:nvSpPr>
        <p:spPr>
          <a:xfrm>
            <a:off x="327000" y="411775"/>
            <a:ext cx="3807600" cy="28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Aggregate by months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500" y="653000"/>
            <a:ext cx="2840550" cy="312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25" y="3939828"/>
            <a:ext cx="6306100" cy="7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327000" y="411775"/>
            <a:ext cx="3807600" cy="28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Determining with ACF 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5" y="3642325"/>
            <a:ext cx="6656750" cy="8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25" y="1053888"/>
            <a:ext cx="2041100" cy="23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4225" y="1053900"/>
            <a:ext cx="2041100" cy="23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7650" y="963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Headlines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565900" y="1918775"/>
            <a:ext cx="4012200" cy="27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Will Tengah Property Prices See The Same Rise As Punggol?</a:t>
            </a:r>
            <a:endParaRPr b="1" sz="1800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Will million dollar HDB flats be new new norm?</a:t>
            </a:r>
            <a:endParaRPr b="1" sz="1800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Here's what to expect for the upcoming "Average Price per Square Meter" for different Flat   Types in the next 10 months</a:t>
            </a:r>
            <a:endParaRPr b="1" sz="18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0" y="2402223"/>
            <a:ext cx="1759625" cy="1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ctrTitle"/>
          </p:nvPr>
        </p:nvSpPr>
        <p:spPr>
          <a:xfrm>
            <a:off x="327000" y="411775"/>
            <a:ext cx="3807600" cy="28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ARIMA Predictions for next 10 months</a:t>
            </a:r>
            <a:r>
              <a:rPr lang="en" sz="2800"/>
              <a:t> 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0" y="2757873"/>
            <a:ext cx="6731525" cy="1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100" y="815400"/>
            <a:ext cx="2351149" cy="23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42275" y="2314225"/>
            <a:ext cx="34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Prediction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54452" t="0"/>
          <a:stretch/>
        </p:blipFill>
        <p:spPr>
          <a:xfrm>
            <a:off x="4962150" y="686125"/>
            <a:ext cx="3639550" cy="43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27650" y="1047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Visualization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2565900" y="2125100"/>
            <a:ext cx="4012200" cy="25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Remaking our Heartland</a:t>
            </a:r>
            <a:endParaRPr b="1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Relationship between POI and Resale Price</a:t>
            </a:r>
            <a:endParaRPr b="1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Why prices drastically increase 2007 onwards </a:t>
            </a:r>
            <a:endParaRPr b="1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Value comparison between Mature towns and Non-Mature Towns</a:t>
            </a:r>
            <a:endParaRPr b="1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Comparing Flat types from 1990s to 2000s</a:t>
            </a:r>
            <a:r>
              <a:rPr b="1" lang="en"/>
              <a:t>   </a:t>
            </a:r>
            <a:endParaRPr b="1"/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Compare Median Resale Price against Dataset</a:t>
            </a:r>
            <a:endParaRPr b="1"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0" y="2402223"/>
            <a:ext cx="1759625" cy="1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ctrTitle"/>
          </p:nvPr>
        </p:nvSpPr>
        <p:spPr>
          <a:xfrm>
            <a:off x="729450" y="1322450"/>
            <a:ext cx="78339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1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Remaking our Heartland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Remaking our Heartland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729450" y="2078875"/>
            <a:ext cx="76887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"Remaking our Heartland" is a program by HDB to renew and further develop existing HDB towns and estates,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to ensure sustainability and vibrancy of the HDB heartlands.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generally includes building more amenities within the neighbourhood to give residents a higher standard of living.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40" y="0"/>
            <a:ext cx="81599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8" y="244950"/>
            <a:ext cx="8994423" cy="48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/>
          <p:nvPr/>
        </p:nvSpPr>
        <p:spPr>
          <a:xfrm>
            <a:off x="0" y="213850"/>
            <a:ext cx="9144000" cy="485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0" y="76200"/>
            <a:ext cx="7328316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670" y="142875"/>
            <a:ext cx="3414976" cy="2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800" y="657450"/>
            <a:ext cx="6991101" cy="44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2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Relationship between POI and Resale Value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</a:rPr>
              <a:t>Headline #1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00FF00"/>
                </a:highlight>
              </a:rPr>
              <a:t>Will </a:t>
            </a:r>
            <a:r>
              <a:rPr b="1" lang="en" u="sng">
                <a:solidFill>
                  <a:srgbClr val="000000"/>
                </a:solidFill>
                <a:highlight>
                  <a:srgbClr val="00FF00"/>
                </a:highlight>
              </a:rPr>
              <a:t>Tengah</a:t>
            </a:r>
            <a:r>
              <a:rPr b="1" lang="en">
                <a:solidFill>
                  <a:srgbClr val="000000"/>
                </a:solidFill>
                <a:highlight>
                  <a:srgbClr val="00FF00"/>
                </a:highlight>
              </a:rPr>
              <a:t> Property Prices See The Same Rise As Punggol?</a:t>
            </a:r>
            <a:endParaRPr b="1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68450"/>
            <a:ext cx="6416899" cy="40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then use a sample of 100 HDB flats with their lat and long and apply it into the map. </a:t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5640200" y="258900"/>
            <a:ext cx="33399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Dataset: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Attractions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Community Clubs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Hawker Centres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Higher Education Institutions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Hospitals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Polyclinics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MRT and LRT Stations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Parks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Kindergartens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Primary Schools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Secondary Schools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Shopping Malls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Supermarkets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686300" y="1318650"/>
            <a:ext cx="318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 &amp; Resale Price</a:t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686300" y="2078875"/>
            <a:ext cx="299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more the POI, the higher the Resale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Amenities, transports links building services contribute to POI and therefore increasing Resale Price.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850" y="1236675"/>
            <a:ext cx="5241801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3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83" name="Google Shape;283;p44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Singaporeans' HDB predicament: HDB dilemma for the future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296425" y="1876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Headline: Singaporeans’ HDB predicament: HDB dilemma for the future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88" y="1769000"/>
            <a:ext cx="8957625" cy="13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0" y="3974150"/>
            <a:ext cx="6649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/>
              </a:rPr>
              <a:t>https://www.econstor.eu/bitstream/10419/161439/1/852480318.pdf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Econstor.eu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idx="1" type="body"/>
          </p:nvPr>
        </p:nvSpPr>
        <p:spPr>
          <a:xfrm>
            <a:off x="296425" y="1876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Headline: Singaporeans’ HDB predicament: HDB dilemma for the future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0" y="945125"/>
            <a:ext cx="8196889" cy="40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296425" y="1876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Headline: Singaporeans’ HDB predicament: HDB dilemma for the future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13" y="899275"/>
            <a:ext cx="5805328" cy="40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5961275" y="1390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 Findings: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have shown that prices have skyrocketed from 2008 onwards.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the units completed over the years against the population growth faces a mismatch, as there are more Singaporeans than available HDBs.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supply and demand forced the prices to increase drastically.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296425" y="1876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Headline: Singaporeans’ HDB predicament: HDB dilemma for the future</a:t>
            </a: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1671175"/>
            <a:ext cx="8839200" cy="132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4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15" name="Google Shape;315;p49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Comparing Mature &amp; Non-Mature Estates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Mature &amp; Non-Mature Estates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727650" y="1948275"/>
            <a:ext cx="76887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</a:t>
            </a:r>
            <a:r>
              <a:rPr lang="en" sz="1800"/>
              <a:t>aturity of an estate or town refers to its 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Towns that have been around for more than 20 years are deemed mature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Those that have been built more recently are considered non-mature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difference: in general, the mature-estates have mature neighbourhoods and better amenities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1695900" y="0"/>
            <a:ext cx="72390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Classification</a:t>
            </a:r>
            <a:endParaRPr/>
          </a:p>
        </p:txBody>
      </p:sp>
      <p:graphicFrame>
        <p:nvGraphicFramePr>
          <p:cNvPr id="327" name="Google Shape;327;p51"/>
          <p:cNvGraphicFramePr/>
          <p:nvPr/>
        </p:nvGraphicFramePr>
        <p:xfrm>
          <a:off x="1695900" y="84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{4AEA6D26-D1CD-4DBB-BAB1-DFEE4D5BD1D3}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Mature Towns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Non-Mature Towns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Ang Mo Kio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Bedok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Bishan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Bukit Merah	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Bukit Timah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Central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Clementi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Geylang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Kallang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Marine Parade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Pasir Ris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Queenstown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Serangoon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Tampines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Toa Payoh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Bukit Batok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Bukit Panjang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Choa Chu Kang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Hougang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Jurong East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Jurong West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Punggol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Sembawang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Sengkang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Woodlands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Yishun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583000" y="431500"/>
            <a:ext cx="8103600" cy="4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Punggol was first unveiled in 1996 by former Prime Minister, Mr Goh Chok Tong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Vision: to make it the Waterfront Town in the 21st Century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An ambitious plan: to transform the old village of Punggol into a waterfront town with residential housing occupying along the rivers and coastal areas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 master plan to further realise the vision of Punggol as a waterfront town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Includes a man-made waterway that goes through the town, bringing in opportunities for authentic waterfront living and exciting water-based activities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10 years later, prices have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skyrocketed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to nearly $900,000, marking a new milestone in the HDB resale market for the suburban town in the region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75" y="599125"/>
            <a:ext cx="8567451" cy="44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5" y="573575"/>
            <a:ext cx="8479251" cy="44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37" y="562575"/>
            <a:ext cx="8539527" cy="45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5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48" name="Google Shape;348;p55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Comparing flat type sold from 1990s to 2000s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6"/>
          <p:cNvPicPr preferRelativeResize="0"/>
          <p:nvPr/>
        </p:nvPicPr>
        <p:blipFill rotWithShape="1">
          <a:blip r:embed="rId3">
            <a:alphaModFix/>
          </a:blip>
          <a:srcRect b="1332" l="19266" r="14182" t="0"/>
          <a:stretch/>
        </p:blipFill>
        <p:spPr>
          <a:xfrm>
            <a:off x="173500" y="1152838"/>
            <a:ext cx="5645874" cy="36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6"/>
          <p:cNvSpPr txBox="1"/>
          <p:nvPr/>
        </p:nvSpPr>
        <p:spPr>
          <a:xfrm>
            <a:off x="1510650" y="520550"/>
            <a:ext cx="6122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Flats types that are sold in the 1990s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5961475" y="1446600"/>
            <a:ext cx="3073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Many of the upcoming families will need shelter for their own, thus, the flats sold have been on an increase state.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Both 3 Room &amp; 4 room stands out as the majority with the combination of 74.9%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percentage of the flat types that have been sold which is equivalent to 211,787 flats sold in that era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3642" l="20147" r="20680" t="0"/>
          <a:stretch/>
        </p:blipFill>
        <p:spPr>
          <a:xfrm>
            <a:off x="384200" y="1090150"/>
            <a:ext cx="5230276" cy="37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 txBox="1"/>
          <p:nvPr/>
        </p:nvSpPr>
        <p:spPr>
          <a:xfrm>
            <a:off x="1510650" y="520075"/>
            <a:ext cx="6122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Flats types that are sold in the 2000s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5825150" y="1795825"/>
            <a:ext cx="29871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Both percentage which the flats have been purchased is 69.2% which is a decrease of 5.7% compared to the 1990s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5.4% increased on 5 room flats that have been sold in the 2000s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decrease of 0.36% to those sold in 2000s as compare to the 1990s for Executive Flats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8"/>
          <p:cNvPicPr preferRelativeResize="0"/>
          <p:nvPr/>
        </p:nvPicPr>
        <p:blipFill rotWithShape="1">
          <a:blip r:embed="rId3">
            <a:alphaModFix/>
          </a:blip>
          <a:srcRect b="3910" l="18182" r="17927" t="0"/>
          <a:stretch/>
        </p:blipFill>
        <p:spPr>
          <a:xfrm>
            <a:off x="235525" y="1190400"/>
            <a:ext cx="5676424" cy="36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8"/>
          <p:cNvSpPr txBox="1"/>
          <p:nvPr/>
        </p:nvSpPr>
        <p:spPr>
          <a:xfrm>
            <a:off x="6372825" y="767750"/>
            <a:ext cx="25161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Significant increase for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room flats having difference of 87,339 flats sold during the 1990s and 2000s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room flats with a difference of 58.776 flats sold during the 1990s and 2000s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Resale price due to the increase sales of flat types over 10 years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568725" y="395400"/>
            <a:ext cx="6122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Comparison of both flat types on both periods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Visualisation 6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75" name="Google Shape;375;p59"/>
          <p:cNvSpPr txBox="1"/>
          <p:nvPr>
            <p:ph idx="1" type="subTitle"/>
          </p:nvPr>
        </p:nvSpPr>
        <p:spPr>
          <a:xfrm>
            <a:off x="727952" y="2068250"/>
            <a:ext cx="7688100" cy="5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Comparing Median Resale prices against other towns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" y="514825"/>
            <a:ext cx="589910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/>
        </p:nvSpPr>
        <p:spPr>
          <a:xfrm>
            <a:off x="6097600" y="759450"/>
            <a:ext cx="29841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Map was taken from the URA website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Borders to distinguish towns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 observations that are 5 years apart each to show trend over the years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5251850" y="1351525"/>
            <a:ext cx="35037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Able to zoom in to specific towns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see the Median resale price when you hover over the town</a:t>
            </a:r>
            <a:endParaRPr/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0" y="1049328"/>
            <a:ext cx="4257675" cy="32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5976800" y="945000"/>
            <a:ext cx="30894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Due to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Punggol’s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early age, the resale value of 2 Room flats and 3 Room flats is not available until 2015.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2007 vs 2017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5" y="411300"/>
            <a:ext cx="5829375" cy="41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351375"/>
            <a:ext cx="6189426" cy="44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6710325" y="1078750"/>
            <a:ext cx="21315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 the town continue to mature, new amenities and points of interest are built and formed.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ROH play a part from 2007 onwards as it was the year it started.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FF"/>
                </a:highlight>
              </a:rPr>
              <a:t>Headline #2</a:t>
            </a:r>
            <a:endParaRPr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FF"/>
                </a:highlight>
              </a:rPr>
              <a:t>Will million dollar HDB flats be new new norm?</a:t>
            </a:r>
            <a:endParaRPr>
              <a:solidFill>
                <a:srgbClr val="FFFFFF"/>
              </a:solidFill>
              <a:highlight>
                <a:srgbClr val="0000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585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million dollar HDB flats be new new norm?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729450" y="1994725"/>
            <a:ext cx="7688400" cy="2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 the years, HDB flats reaching close or at the $1 million mark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HDB mean affordable housing anymore?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Singaporeans expect to see million dollar HDB becoming the norm, potentially </a:t>
            </a:r>
            <a:r>
              <a:rPr lang="en"/>
              <a:t>competing</a:t>
            </a:r>
            <a:r>
              <a:rPr lang="en"/>
              <a:t> with the Private Property market?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25" y="972152"/>
            <a:ext cx="8351749" cy="40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328725" y="402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Expensive Flat per Town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